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8229600" cx="14630400"/>
  <p:notesSz cx="8229600" cy="14630400"/>
  <p:embeddedFontLst>
    <p:embeddedFont>
      <p:font typeface="Outfit ExtraBold"/>
      <p:bold r:id="rId21"/>
    </p:embeddedFont>
    <p:embeddedFont>
      <p:font typeface="Arimo"/>
      <p:regular r:id="rId22"/>
      <p:bold r:id="rId23"/>
      <p:italic r:id="rId24"/>
      <p:boldItalic r:id="rId2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font" Target="fonts/Arimo-regular.fntdata"/><Relationship Id="rId21" Type="http://schemas.openxmlformats.org/officeDocument/2006/relationships/font" Target="fonts/OutfitExtraBold-bold.fntdata"/><Relationship Id="rId24" Type="http://schemas.openxmlformats.org/officeDocument/2006/relationships/font" Target="fonts/Arimo-italic.fntdata"/><Relationship Id="rId23" Type="http://schemas.openxmlformats.org/officeDocument/2006/relationships/font" Target="fonts/Arimo-bold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5" Type="http://schemas.openxmlformats.org/officeDocument/2006/relationships/font" Target="fonts/Arimo-boldItalic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76" name="Google Shape;176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7" name="Google Shape;177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7" name="Shape 1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" name="Google Shape;188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9" name="Google Shape;189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0" name="Google Shape;190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7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09" name="Google Shape;209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0" name="Google Shape;210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25" name="Google Shape;225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6" name="Google Shape;226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3" name="Google Shape;233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4" name="Shape 2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Google Shape;245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6" name="Google Shape;246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7" name="Google Shape;247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7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59" name="Google Shape;259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0" name="Google Shape;260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" name="Google Shape;8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" name="Shape 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Google Shape;98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9" name="Google Shape;99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" name="Google Shape;100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Google Shape;110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1" name="Google Shape;111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2" name="Google Shape;112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Google Shape;126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27" name="Google Shape;127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8" name="Google Shape;128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5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7" name="Google Shape;137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8" name="Google Shape;138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8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Google Shape;149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50" name="Google Shape;150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1" name="Google Shape;151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4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6" name="Google Shape;166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7" name="Google Shape;167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bg>
      <p:bgPr>
        <a:solidFill>
          <a:srgbClr val="000000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" name="Google Shape;11;p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bg>
      <p:bgPr>
        <a:solidFill>
          <a:srgbClr val="000000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8" name="Google Shape;38;p1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9" name="Google Shape;39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1 master">
  <p:cSld name="Slide 11 master">
    <p:bg>
      <p:bgPr>
        <a:solidFill>
          <a:srgbClr val="000000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1" name="Google Shape;41;p1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2" name="Google Shape;42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2 master">
  <p:cSld name="Slide 12 master">
    <p:bg>
      <p:bgPr>
        <a:solidFill>
          <a:srgbClr val="000000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4" name="Google Shape;44;p1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5" name="Google Shape;45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3 master">
  <p:cSld name="Slide 13 master">
    <p:bg>
      <p:bgPr>
        <a:solidFill>
          <a:srgbClr val="000000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47" name="Google Shape;47;p1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48" name="Google Shape;48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4 master">
  <p:cSld name="Slide 14 master">
    <p:bg>
      <p:bgPr>
        <a:solidFill>
          <a:srgbClr val="000000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0" name="Google Shape;50;p1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1" name="Google Shape;51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5 master">
  <p:cSld name="Slide 15 master">
    <p:bg>
      <p:bgPr>
        <a:solidFill>
          <a:srgbClr val="000000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3" name="Google Shape;53;p1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4" name="Google Shape;54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6 master">
  <p:cSld name="Slide 16 master">
    <p:bg>
      <p:bgPr>
        <a:solidFill>
          <a:srgbClr val="000000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56" name="Google Shape;56;p1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bg>
      <p:bgPr>
        <a:solidFill>
          <a:srgbClr val="000000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" name="Google Shape;14;p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bg>
      <p:bgPr>
        <a:solidFill>
          <a:srgbClr val="000000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" name="Google Shape;17;p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" name="Google Shape;18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bg>
      <p:bgPr>
        <a:solidFill>
          <a:srgbClr val="000000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0" name="Google Shape;20;p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" name="Google Shape;21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bg>
      <p:bgPr>
        <a:solidFill>
          <a:srgbClr val="000000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" name="Google Shape;23;p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4" name="Google Shape;24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bg>
      <p:bgPr>
        <a:solidFill>
          <a:srgbClr val="000000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6" name="Google Shape;26;p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" name="Google Shape;27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bg>
      <p:bgPr>
        <a:solidFill>
          <a:srgbClr val="000000"/>
        </a:solid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9" name="Google Shape;29;p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0" name="Google Shape;30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bg>
      <p:bgPr>
        <a:solidFill>
          <a:srgbClr val="000000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2" name="Google Shape;32;p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3" name="Google Shape;33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bg>
      <p:bgPr>
        <a:solidFill>
          <a:srgbClr val="000000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35" name="Google Shape;35;p1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0" y="0"/>
            <a:ext cx="14630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36" name="Google Shape;36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AFAFA">
              <a:alpha val="94901"/>
            </a:srgbClr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3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2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33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31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35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30.png"/><Relationship Id="rId4" Type="http://schemas.openxmlformats.org/officeDocument/2006/relationships/image" Target="../media/image22.png"/><Relationship Id="rId5" Type="http://schemas.openxmlformats.org/officeDocument/2006/relationships/image" Target="../media/image24.png"/><Relationship Id="rId6" Type="http://schemas.openxmlformats.org/officeDocument/2006/relationships/image" Target="../media/image29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34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0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6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7.png"/><Relationship Id="rId4" Type="http://schemas.openxmlformats.org/officeDocument/2006/relationships/image" Target="../media/image18.png"/><Relationship Id="rId5" Type="http://schemas.openxmlformats.org/officeDocument/2006/relationships/image" Target="../media/image23.png"/><Relationship Id="rId6" Type="http://schemas.openxmlformats.org/officeDocument/2006/relationships/image" Target="../media/image2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2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4" name="Google Shape;6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9"/>
          <p:cNvSpPr/>
          <p:nvPr/>
        </p:nvSpPr>
        <p:spPr>
          <a:xfrm>
            <a:off x="6280190" y="2546985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Securing E-Mail and E-Office Communications</a:t>
            </a:r>
            <a:endParaRPr b="0" i="0" sz="4450" u="none" cap="none" strike="noStrike"/>
          </a:p>
        </p:txBody>
      </p:sp>
      <p:sp>
        <p:nvSpPr>
          <p:cNvPr id="66" name="Google Shape;66;p19"/>
          <p:cNvSpPr/>
          <p:nvPr/>
        </p:nvSpPr>
        <p:spPr>
          <a:xfrm>
            <a:off x="6280190" y="4304705"/>
            <a:ext cx="75564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This presentation explores the critical security considerations for protecting business email and e-office communications from modern cyber threats.</a:t>
            </a:r>
            <a:endParaRPr b="0" i="0" sz="1750" u="none" cap="none" strike="noStrike"/>
          </a:p>
        </p:txBody>
      </p:sp>
      <p:sp>
        <p:nvSpPr>
          <p:cNvPr id="67" name="Google Shape;67;p19"/>
          <p:cNvSpPr/>
          <p:nvPr/>
        </p:nvSpPr>
        <p:spPr>
          <a:xfrm>
            <a:off x="6280190" y="5302568"/>
            <a:ext cx="362903" cy="362903"/>
          </a:xfrm>
          <a:prstGeom prst="roundRect">
            <a:avLst>
              <a:gd fmla="val 25194296" name="adj"/>
            </a:avLst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8" name="Google Shape;68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87810" y="5310188"/>
            <a:ext cx="347663" cy="347663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9"/>
          <p:cNvSpPr/>
          <p:nvPr/>
        </p:nvSpPr>
        <p:spPr>
          <a:xfrm>
            <a:off x="6756440" y="5285661"/>
            <a:ext cx="2960251" cy="3968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909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Arimo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by sridhar nallamothu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8" name="Shape 1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79" name="Google Shape;179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835235"/>
          </a:xfrm>
          <a:prstGeom prst="rect">
            <a:avLst/>
          </a:prstGeom>
          <a:noFill/>
          <a:ln>
            <a:noFill/>
          </a:ln>
        </p:spPr>
      </p:pic>
      <p:sp>
        <p:nvSpPr>
          <p:cNvPr id="180" name="Google Shape;180;p28"/>
          <p:cNvSpPr/>
          <p:nvPr/>
        </p:nvSpPr>
        <p:spPr>
          <a:xfrm>
            <a:off x="793790" y="4348877"/>
            <a:ext cx="12723019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Shadow IT &amp; Unauthorized Communication Risks</a:t>
            </a:r>
            <a:endParaRPr b="0" i="0" sz="4450" u="none" cap="none" strike="noStrike"/>
          </a:p>
        </p:txBody>
      </p:sp>
      <p:sp>
        <p:nvSpPr>
          <p:cNvPr id="181" name="Google Shape;181;p28"/>
          <p:cNvSpPr/>
          <p:nvPr/>
        </p:nvSpPr>
        <p:spPr>
          <a:xfrm>
            <a:off x="793790" y="5652968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28"/>
          <p:cNvSpPr/>
          <p:nvPr/>
        </p:nvSpPr>
        <p:spPr>
          <a:xfrm>
            <a:off x="1417439" y="5652968"/>
            <a:ext cx="3572708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Employees using unauthorized apps for work communication.</a:t>
            </a:r>
            <a:endParaRPr b="0" i="0" sz="2200" u="none" cap="none" strike="noStrike"/>
          </a:p>
        </p:txBody>
      </p:sp>
      <p:sp>
        <p:nvSpPr>
          <p:cNvPr id="183" name="Google Shape;183;p28"/>
          <p:cNvSpPr/>
          <p:nvPr/>
        </p:nvSpPr>
        <p:spPr>
          <a:xfrm>
            <a:off x="5216962" y="5652968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4" name="Google Shape;184;p28"/>
          <p:cNvSpPr/>
          <p:nvPr/>
        </p:nvSpPr>
        <p:spPr>
          <a:xfrm>
            <a:off x="5840611" y="5652968"/>
            <a:ext cx="3572708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Lack of security monitoring for unofficial communication channels.</a:t>
            </a:r>
            <a:endParaRPr b="0" i="0" sz="2200" u="none" cap="none" strike="noStrike"/>
          </a:p>
        </p:txBody>
      </p:sp>
      <p:sp>
        <p:nvSpPr>
          <p:cNvPr id="185" name="Google Shape;185;p28"/>
          <p:cNvSpPr/>
          <p:nvPr/>
        </p:nvSpPr>
        <p:spPr>
          <a:xfrm>
            <a:off x="9640133" y="5652968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6" name="Google Shape;186;p28"/>
          <p:cNvSpPr/>
          <p:nvPr/>
        </p:nvSpPr>
        <p:spPr>
          <a:xfrm>
            <a:off x="10263783" y="5652968"/>
            <a:ext cx="3572708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Increased risk of data leaks and phishing attacks.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92" name="Google Shape;192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29"/>
          <p:cNvSpPr/>
          <p:nvPr/>
        </p:nvSpPr>
        <p:spPr>
          <a:xfrm>
            <a:off x="793790" y="1784271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Incident Response for Compromised Emails</a:t>
            </a:r>
            <a:endParaRPr b="0" i="0" sz="4450" u="none" cap="none" strike="noStrike"/>
          </a:p>
        </p:txBody>
      </p:sp>
      <p:sp>
        <p:nvSpPr>
          <p:cNvPr id="194" name="Google Shape;194;p29"/>
          <p:cNvSpPr/>
          <p:nvPr/>
        </p:nvSpPr>
        <p:spPr>
          <a:xfrm>
            <a:off x="1118711" y="3541990"/>
            <a:ext cx="30480" cy="2903220"/>
          </a:xfrm>
          <a:prstGeom prst="roundRect">
            <a:avLst>
              <a:gd fmla="val 312558" name="adj"/>
            </a:avLst>
          </a:prstGeom>
          <a:solidFill>
            <a:srgbClr val="BDB8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5" name="Google Shape;195;p29"/>
          <p:cNvSpPr/>
          <p:nvPr/>
        </p:nvSpPr>
        <p:spPr>
          <a:xfrm>
            <a:off x="1358622" y="4037052"/>
            <a:ext cx="793790" cy="30480"/>
          </a:xfrm>
          <a:prstGeom prst="roundRect">
            <a:avLst>
              <a:gd fmla="val 312558" name="adj"/>
            </a:avLst>
          </a:prstGeom>
          <a:solidFill>
            <a:srgbClr val="BDB8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6" name="Google Shape;196;p29"/>
          <p:cNvSpPr/>
          <p:nvPr/>
        </p:nvSpPr>
        <p:spPr>
          <a:xfrm>
            <a:off x="878800" y="3797141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7" name="Google Shape;197;p29"/>
          <p:cNvSpPr/>
          <p:nvPr/>
        </p:nvSpPr>
        <p:spPr>
          <a:xfrm>
            <a:off x="1067514" y="3882152"/>
            <a:ext cx="132755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1</a:t>
            </a:r>
            <a:endParaRPr b="0" i="0" sz="2650" u="none" cap="none" strike="noStrike"/>
          </a:p>
        </p:txBody>
      </p:sp>
      <p:sp>
        <p:nvSpPr>
          <p:cNvPr id="198" name="Google Shape;198;p29"/>
          <p:cNvSpPr/>
          <p:nvPr/>
        </p:nvSpPr>
        <p:spPr>
          <a:xfrm>
            <a:off x="2381488" y="3768804"/>
            <a:ext cx="5968722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Immediately reset compromised credentials.</a:t>
            </a:r>
            <a:endParaRPr b="0" i="0" sz="1750" u="none" cap="none" strike="noStrike"/>
          </a:p>
        </p:txBody>
      </p:sp>
      <p:sp>
        <p:nvSpPr>
          <p:cNvPr id="199" name="Google Shape;199;p29"/>
          <p:cNvSpPr/>
          <p:nvPr/>
        </p:nvSpPr>
        <p:spPr>
          <a:xfrm>
            <a:off x="1358622" y="5080397"/>
            <a:ext cx="793790" cy="30480"/>
          </a:xfrm>
          <a:prstGeom prst="roundRect">
            <a:avLst>
              <a:gd fmla="val 312558" name="adj"/>
            </a:avLst>
          </a:prstGeom>
          <a:solidFill>
            <a:srgbClr val="BDB8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0" name="Google Shape;200;p29"/>
          <p:cNvSpPr/>
          <p:nvPr/>
        </p:nvSpPr>
        <p:spPr>
          <a:xfrm>
            <a:off x="878800" y="4840486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1" name="Google Shape;201;p29"/>
          <p:cNvSpPr/>
          <p:nvPr/>
        </p:nvSpPr>
        <p:spPr>
          <a:xfrm>
            <a:off x="1035963" y="4925497"/>
            <a:ext cx="195977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2</a:t>
            </a:r>
            <a:endParaRPr b="0" i="0" sz="2650" u="none" cap="none" strike="noStrike"/>
          </a:p>
        </p:txBody>
      </p:sp>
      <p:sp>
        <p:nvSpPr>
          <p:cNvPr id="202" name="Google Shape;202;p29"/>
          <p:cNvSpPr/>
          <p:nvPr/>
        </p:nvSpPr>
        <p:spPr>
          <a:xfrm>
            <a:off x="2381488" y="4812149"/>
            <a:ext cx="5968722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Analyze email logs for unauthorized access.</a:t>
            </a:r>
            <a:endParaRPr b="0" i="0" sz="1750" u="none" cap="none" strike="noStrike"/>
          </a:p>
        </p:txBody>
      </p:sp>
      <p:sp>
        <p:nvSpPr>
          <p:cNvPr id="203" name="Google Shape;203;p29"/>
          <p:cNvSpPr/>
          <p:nvPr/>
        </p:nvSpPr>
        <p:spPr>
          <a:xfrm>
            <a:off x="1358622" y="6123742"/>
            <a:ext cx="793790" cy="30480"/>
          </a:xfrm>
          <a:prstGeom prst="roundRect">
            <a:avLst>
              <a:gd fmla="val 312558" name="adj"/>
            </a:avLst>
          </a:prstGeom>
          <a:solidFill>
            <a:srgbClr val="BDB8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4" name="Google Shape;204;p29"/>
          <p:cNvSpPr/>
          <p:nvPr/>
        </p:nvSpPr>
        <p:spPr>
          <a:xfrm>
            <a:off x="878800" y="5883831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05" name="Google Shape;205;p29"/>
          <p:cNvSpPr/>
          <p:nvPr/>
        </p:nvSpPr>
        <p:spPr>
          <a:xfrm>
            <a:off x="1037153" y="5968841"/>
            <a:ext cx="193596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3</a:t>
            </a:r>
            <a:endParaRPr b="0" i="0" sz="2650" u="none" cap="none" strike="noStrike"/>
          </a:p>
        </p:txBody>
      </p:sp>
      <p:sp>
        <p:nvSpPr>
          <p:cNvPr id="206" name="Google Shape;206;p29"/>
          <p:cNvSpPr/>
          <p:nvPr/>
        </p:nvSpPr>
        <p:spPr>
          <a:xfrm>
            <a:off x="2381488" y="5855494"/>
            <a:ext cx="5968722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Notify affected users and IT security teams.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12" name="Google Shape;212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13" name="Google Shape;213;p30"/>
          <p:cNvSpPr/>
          <p:nvPr/>
        </p:nvSpPr>
        <p:spPr>
          <a:xfrm>
            <a:off x="793790" y="1264563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Compliance Standards for Email Security</a:t>
            </a:r>
            <a:endParaRPr b="0" i="0" sz="4450" u="none" cap="none" strike="noStrike"/>
          </a:p>
        </p:txBody>
      </p:sp>
      <p:sp>
        <p:nvSpPr>
          <p:cNvPr id="214" name="Google Shape;214;p30"/>
          <p:cNvSpPr/>
          <p:nvPr/>
        </p:nvSpPr>
        <p:spPr>
          <a:xfrm>
            <a:off x="793790" y="3022283"/>
            <a:ext cx="3664863" cy="2393752"/>
          </a:xfrm>
          <a:prstGeom prst="roundRect">
            <a:avLst>
              <a:gd fmla="val 3980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5" name="Google Shape;215;p30"/>
          <p:cNvSpPr/>
          <p:nvPr/>
        </p:nvSpPr>
        <p:spPr>
          <a:xfrm>
            <a:off x="1028224" y="3256717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ISO 27001</a:t>
            </a:r>
            <a:endParaRPr b="0" i="0" sz="2200" u="none" cap="none" strike="noStrike"/>
          </a:p>
        </p:txBody>
      </p:sp>
      <p:sp>
        <p:nvSpPr>
          <p:cNvPr id="216" name="Google Shape;216;p30"/>
          <p:cNvSpPr/>
          <p:nvPr/>
        </p:nvSpPr>
        <p:spPr>
          <a:xfrm>
            <a:off x="1028224" y="3747135"/>
            <a:ext cx="3195995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Establishes security controls for email communication.</a:t>
            </a:r>
            <a:endParaRPr b="0" i="0" sz="1750" u="none" cap="none" strike="noStrike"/>
          </a:p>
        </p:txBody>
      </p:sp>
      <p:sp>
        <p:nvSpPr>
          <p:cNvPr id="217" name="Google Shape;217;p30"/>
          <p:cNvSpPr/>
          <p:nvPr/>
        </p:nvSpPr>
        <p:spPr>
          <a:xfrm>
            <a:off x="4685467" y="3022283"/>
            <a:ext cx="3664863" cy="2393752"/>
          </a:xfrm>
          <a:prstGeom prst="roundRect">
            <a:avLst>
              <a:gd fmla="val 3980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8" name="Google Shape;218;p30"/>
          <p:cNvSpPr/>
          <p:nvPr/>
        </p:nvSpPr>
        <p:spPr>
          <a:xfrm>
            <a:off x="4919901" y="3256717"/>
            <a:ext cx="3195995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HIPAA (Health Insurance Portability and Accountability Act)</a:t>
            </a:r>
            <a:endParaRPr b="0" i="0" sz="2200" u="none" cap="none" strike="noStrike"/>
          </a:p>
        </p:txBody>
      </p:sp>
      <p:sp>
        <p:nvSpPr>
          <p:cNvPr id="219" name="Google Shape;219;p30"/>
          <p:cNvSpPr/>
          <p:nvPr/>
        </p:nvSpPr>
        <p:spPr>
          <a:xfrm>
            <a:off x="4919901" y="4455795"/>
            <a:ext cx="3195995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Secures healthcare-related email communications.</a:t>
            </a:r>
            <a:endParaRPr b="0" i="0" sz="1750" u="none" cap="none" strike="noStrike"/>
          </a:p>
        </p:txBody>
      </p:sp>
      <p:sp>
        <p:nvSpPr>
          <p:cNvPr id="220" name="Google Shape;220;p30"/>
          <p:cNvSpPr/>
          <p:nvPr/>
        </p:nvSpPr>
        <p:spPr>
          <a:xfrm>
            <a:off x="793790" y="5642848"/>
            <a:ext cx="7556421" cy="1322189"/>
          </a:xfrm>
          <a:prstGeom prst="roundRect">
            <a:avLst>
              <a:gd fmla="val 7205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1" name="Google Shape;221;p30"/>
          <p:cNvSpPr/>
          <p:nvPr/>
        </p:nvSpPr>
        <p:spPr>
          <a:xfrm>
            <a:off x="1028224" y="5877282"/>
            <a:ext cx="5767983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GDPR (General Data Protection Regulation)</a:t>
            </a:r>
            <a:endParaRPr b="0" i="0" sz="2200" u="none" cap="none" strike="noStrike"/>
          </a:p>
        </p:txBody>
      </p:sp>
      <p:sp>
        <p:nvSpPr>
          <p:cNvPr id="222" name="Google Shape;222;p30"/>
          <p:cNvSpPr/>
          <p:nvPr/>
        </p:nvSpPr>
        <p:spPr>
          <a:xfrm>
            <a:off x="1028224" y="6367701"/>
            <a:ext cx="7087553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Ensures email privacy and data protection.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7" name="Shape 2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28" name="Google Shape;228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29" name="Google Shape;229;p31"/>
          <p:cNvSpPr/>
          <p:nvPr/>
        </p:nvSpPr>
        <p:spPr>
          <a:xfrm>
            <a:off x="793790" y="2518648"/>
            <a:ext cx="7556421" cy="212633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Case Study: Google &amp; Facebook Email Fraud (2013-2015)</a:t>
            </a:r>
            <a:endParaRPr b="0" i="0" sz="4450" u="none" cap="none" strike="noStrike"/>
          </a:p>
        </p:txBody>
      </p:sp>
      <p:sp>
        <p:nvSpPr>
          <p:cNvPr id="230" name="Google Shape;230;p31"/>
          <p:cNvSpPr/>
          <p:nvPr/>
        </p:nvSpPr>
        <p:spPr>
          <a:xfrm>
            <a:off x="793790" y="4985147"/>
            <a:ext cx="75564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Attackers tricked employees into wiring $100 million to fraudulent accounts using phishing emails.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36" name="Google Shape;236;p3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37" name="Google Shape;237;p32"/>
          <p:cNvSpPr/>
          <p:nvPr/>
        </p:nvSpPr>
        <p:spPr>
          <a:xfrm>
            <a:off x="793790" y="2335887"/>
            <a:ext cx="6345079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Future of Email Security</a:t>
            </a:r>
            <a:endParaRPr b="0" i="0" sz="4450" u="none" cap="none" strike="noStrike"/>
          </a:p>
        </p:txBody>
      </p:sp>
      <p:sp>
        <p:nvSpPr>
          <p:cNvPr id="238" name="Google Shape;238;p32"/>
          <p:cNvSpPr/>
          <p:nvPr/>
        </p:nvSpPr>
        <p:spPr>
          <a:xfrm>
            <a:off x="793790" y="3639979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9" name="Google Shape;239;p32"/>
          <p:cNvSpPr/>
          <p:nvPr/>
        </p:nvSpPr>
        <p:spPr>
          <a:xfrm>
            <a:off x="1417439" y="3639979"/>
            <a:ext cx="3041213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AI-based email threat detection and response.</a:t>
            </a:r>
            <a:endParaRPr b="0" i="0" sz="2200" u="none" cap="none" strike="noStrike"/>
          </a:p>
        </p:txBody>
      </p:sp>
      <p:sp>
        <p:nvSpPr>
          <p:cNvPr id="240" name="Google Shape;240;p32"/>
          <p:cNvSpPr/>
          <p:nvPr/>
        </p:nvSpPr>
        <p:spPr>
          <a:xfrm>
            <a:off x="4685467" y="3639979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1" name="Google Shape;241;p32"/>
          <p:cNvSpPr/>
          <p:nvPr/>
        </p:nvSpPr>
        <p:spPr>
          <a:xfrm>
            <a:off x="5309116" y="3639979"/>
            <a:ext cx="3041213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Decentralized identity verification for email senders.</a:t>
            </a:r>
            <a:endParaRPr b="0" i="0" sz="2200" u="none" cap="none" strike="noStrike"/>
          </a:p>
        </p:txBody>
      </p:sp>
      <p:sp>
        <p:nvSpPr>
          <p:cNvPr id="242" name="Google Shape;242;p32"/>
          <p:cNvSpPr/>
          <p:nvPr/>
        </p:nvSpPr>
        <p:spPr>
          <a:xfrm>
            <a:off x="793790" y="5184934"/>
            <a:ext cx="396835" cy="396835"/>
          </a:xfrm>
          <a:prstGeom prst="roundRect">
            <a:avLst>
              <a:gd fmla="val 24007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3" name="Google Shape;243;p32"/>
          <p:cNvSpPr/>
          <p:nvPr/>
        </p:nvSpPr>
        <p:spPr>
          <a:xfrm>
            <a:off x="1417439" y="5184934"/>
            <a:ext cx="6932771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Advanced threat protection (ATP) for enterprise emails.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8" name="Shape 2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49" name="Google Shape;249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50" name="Google Shape;250;p33"/>
          <p:cNvSpPr/>
          <p:nvPr/>
        </p:nvSpPr>
        <p:spPr>
          <a:xfrm>
            <a:off x="793790" y="1570434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Recommendations</a:t>
            </a:r>
            <a:endParaRPr b="0" i="0" sz="4450" u="none" cap="none" strike="noStrike"/>
          </a:p>
        </p:txBody>
      </p:sp>
      <p:pic>
        <p:nvPicPr>
          <p:cNvPr descr="preencoded.png" id="251" name="Google Shape;251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93790" y="2619375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252" name="Google Shape;252;p33"/>
          <p:cNvSpPr/>
          <p:nvPr/>
        </p:nvSpPr>
        <p:spPr>
          <a:xfrm>
            <a:off x="793790" y="3413165"/>
            <a:ext cx="360807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Regularly train employees on phishing awareness.</a:t>
            </a:r>
            <a:endParaRPr b="0" i="0" sz="2200" u="none" cap="none" strike="noStrike"/>
          </a:p>
        </p:txBody>
      </p:sp>
      <p:pic>
        <p:nvPicPr>
          <p:cNvPr descr="preencoded.png" id="253" name="Google Shape;253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742021" y="2619375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3"/>
          <p:cNvSpPr/>
          <p:nvPr/>
        </p:nvSpPr>
        <p:spPr>
          <a:xfrm>
            <a:off x="4742021" y="3413165"/>
            <a:ext cx="3608189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Use AI-driven anti-phishing tools.</a:t>
            </a:r>
            <a:endParaRPr b="0" i="0" sz="2200" u="none" cap="none" strike="noStrike"/>
          </a:p>
        </p:txBody>
      </p:sp>
      <p:pic>
        <p:nvPicPr>
          <p:cNvPr descr="preencoded.png" id="255" name="Google Shape;255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93790" y="4802267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256" name="Google Shape;256;p33"/>
          <p:cNvSpPr/>
          <p:nvPr/>
        </p:nvSpPr>
        <p:spPr>
          <a:xfrm>
            <a:off x="793790" y="5596057"/>
            <a:ext cx="3608070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Implement email authentication standards (SPF, DKIM, DMARC).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62" name="Google Shape;262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63" name="Google Shape;263;p34"/>
          <p:cNvSpPr/>
          <p:nvPr/>
        </p:nvSpPr>
        <p:spPr>
          <a:xfrm>
            <a:off x="6280190" y="3408878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Q&amp;A Session</a:t>
            </a:r>
            <a:endParaRPr b="0" i="0" sz="4450" u="none" cap="none" strike="noStrike"/>
          </a:p>
        </p:txBody>
      </p:sp>
      <p:sp>
        <p:nvSpPr>
          <p:cNvPr id="264" name="Google Shape;264;p34"/>
          <p:cNvSpPr/>
          <p:nvPr/>
        </p:nvSpPr>
        <p:spPr>
          <a:xfrm>
            <a:off x="6280190" y="4457819"/>
            <a:ext cx="7556421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Discussion and open questions from the audience.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75" name="Google Shape;75;p2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20"/>
          <p:cNvSpPr/>
          <p:nvPr/>
        </p:nvSpPr>
        <p:spPr>
          <a:xfrm>
            <a:off x="793790" y="3227427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Introduction</a:t>
            </a:r>
            <a:endParaRPr b="0" i="0" sz="4450" u="none" cap="none" strike="noStrike"/>
          </a:p>
        </p:txBody>
      </p:sp>
      <p:sp>
        <p:nvSpPr>
          <p:cNvPr id="77" name="Google Shape;77;p20"/>
          <p:cNvSpPr/>
          <p:nvPr/>
        </p:nvSpPr>
        <p:spPr>
          <a:xfrm>
            <a:off x="793790" y="4276368"/>
            <a:ext cx="7556421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Email remains the primary communication tool for businesses but is also the most targeted attack vector for cybercriminals.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3" name="Google Shape;8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835235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21"/>
          <p:cNvSpPr/>
          <p:nvPr/>
        </p:nvSpPr>
        <p:spPr>
          <a:xfrm>
            <a:off x="793790" y="3572351"/>
            <a:ext cx="8465582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Common Email Security Threats</a:t>
            </a:r>
            <a:endParaRPr b="0" i="0" sz="4450" u="none" cap="none" strike="noStrike"/>
          </a:p>
        </p:txBody>
      </p:sp>
      <p:sp>
        <p:nvSpPr>
          <p:cNvPr id="85" name="Google Shape;85;p21"/>
          <p:cNvSpPr/>
          <p:nvPr/>
        </p:nvSpPr>
        <p:spPr>
          <a:xfrm>
            <a:off x="793790" y="4621292"/>
            <a:ext cx="6408063" cy="1322189"/>
          </a:xfrm>
          <a:prstGeom prst="roundRect">
            <a:avLst>
              <a:gd fmla="val 7205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" name="Google Shape;86;p21"/>
          <p:cNvSpPr/>
          <p:nvPr/>
        </p:nvSpPr>
        <p:spPr>
          <a:xfrm>
            <a:off x="1028224" y="4855726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Phishing</a:t>
            </a:r>
            <a:endParaRPr b="0" i="0" sz="2200" u="none" cap="none" strike="noStrike"/>
          </a:p>
        </p:txBody>
      </p:sp>
      <p:sp>
        <p:nvSpPr>
          <p:cNvPr id="87" name="Google Shape;87;p21"/>
          <p:cNvSpPr/>
          <p:nvPr/>
        </p:nvSpPr>
        <p:spPr>
          <a:xfrm>
            <a:off x="1028224" y="5346144"/>
            <a:ext cx="5939195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Attackers impersonate trusted entities to steal credentials.</a:t>
            </a:r>
            <a:endParaRPr b="0" i="0" sz="1750" u="none" cap="none" strike="noStrike"/>
          </a:p>
        </p:txBody>
      </p:sp>
      <p:sp>
        <p:nvSpPr>
          <p:cNvPr id="88" name="Google Shape;88;p21"/>
          <p:cNvSpPr/>
          <p:nvPr/>
        </p:nvSpPr>
        <p:spPr>
          <a:xfrm>
            <a:off x="7428667" y="4621292"/>
            <a:ext cx="6408063" cy="1322189"/>
          </a:xfrm>
          <a:prstGeom prst="roundRect">
            <a:avLst>
              <a:gd fmla="val 7205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" name="Google Shape;89;p21"/>
          <p:cNvSpPr/>
          <p:nvPr/>
        </p:nvSpPr>
        <p:spPr>
          <a:xfrm>
            <a:off x="7663101" y="4855726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Spear Phishing</a:t>
            </a:r>
            <a:endParaRPr b="0" i="0" sz="2200" u="none" cap="none" strike="noStrike"/>
          </a:p>
        </p:txBody>
      </p:sp>
      <p:sp>
        <p:nvSpPr>
          <p:cNvPr id="90" name="Google Shape;90;p21"/>
          <p:cNvSpPr/>
          <p:nvPr/>
        </p:nvSpPr>
        <p:spPr>
          <a:xfrm>
            <a:off x="7663101" y="5346144"/>
            <a:ext cx="5939195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Targeted phishing attacks against specific individuals.</a:t>
            </a:r>
            <a:endParaRPr b="0" i="0" sz="1750" u="none" cap="none" strike="noStrike"/>
          </a:p>
        </p:txBody>
      </p:sp>
      <p:sp>
        <p:nvSpPr>
          <p:cNvPr id="91" name="Google Shape;91;p21"/>
          <p:cNvSpPr/>
          <p:nvPr/>
        </p:nvSpPr>
        <p:spPr>
          <a:xfrm>
            <a:off x="793790" y="6170295"/>
            <a:ext cx="6408063" cy="1322189"/>
          </a:xfrm>
          <a:prstGeom prst="roundRect">
            <a:avLst>
              <a:gd fmla="val 7205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" name="Google Shape;92;p21"/>
          <p:cNvSpPr/>
          <p:nvPr/>
        </p:nvSpPr>
        <p:spPr>
          <a:xfrm>
            <a:off x="1028224" y="6404729"/>
            <a:ext cx="4465439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Business Email Compromise (BEC)</a:t>
            </a:r>
            <a:endParaRPr b="0" i="0" sz="2200" u="none" cap="none" strike="noStrike"/>
          </a:p>
        </p:txBody>
      </p:sp>
      <p:sp>
        <p:nvSpPr>
          <p:cNvPr id="93" name="Google Shape;93;p21"/>
          <p:cNvSpPr/>
          <p:nvPr/>
        </p:nvSpPr>
        <p:spPr>
          <a:xfrm>
            <a:off x="1028224" y="6895148"/>
            <a:ext cx="5939195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Cybercriminals manipulate executives to wire funds.</a:t>
            </a:r>
            <a:endParaRPr b="0" i="0" sz="1750" u="none" cap="none" strike="noStrike"/>
          </a:p>
        </p:txBody>
      </p:sp>
      <p:sp>
        <p:nvSpPr>
          <p:cNvPr id="94" name="Google Shape;94;p21"/>
          <p:cNvSpPr/>
          <p:nvPr/>
        </p:nvSpPr>
        <p:spPr>
          <a:xfrm>
            <a:off x="7428667" y="6170295"/>
            <a:ext cx="6408063" cy="1322189"/>
          </a:xfrm>
          <a:prstGeom prst="roundRect">
            <a:avLst>
              <a:gd fmla="val 7205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" name="Google Shape;95;p21"/>
          <p:cNvSpPr/>
          <p:nvPr/>
        </p:nvSpPr>
        <p:spPr>
          <a:xfrm>
            <a:off x="7663101" y="6404729"/>
            <a:ext cx="2932867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Malware Attachments</a:t>
            </a:r>
            <a:endParaRPr b="0" i="0" sz="2200" u="none" cap="none" strike="noStrike"/>
          </a:p>
        </p:txBody>
      </p:sp>
      <p:sp>
        <p:nvSpPr>
          <p:cNvPr id="96" name="Google Shape;96;p21"/>
          <p:cNvSpPr/>
          <p:nvPr/>
        </p:nvSpPr>
        <p:spPr>
          <a:xfrm>
            <a:off x="7663101" y="6895148"/>
            <a:ext cx="5939195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Emails with malicious attachments infect systems.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22"/>
          <p:cNvSpPr/>
          <p:nvPr/>
        </p:nvSpPr>
        <p:spPr>
          <a:xfrm>
            <a:off x="793790" y="2544247"/>
            <a:ext cx="12601694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Email Authentication &amp; Anti-Spoofing Measures</a:t>
            </a:r>
            <a:endParaRPr b="0" i="0" sz="4450" u="none" cap="none" strike="noStrike"/>
          </a:p>
        </p:txBody>
      </p:sp>
      <p:sp>
        <p:nvSpPr>
          <p:cNvPr id="103" name="Google Shape;103;p22"/>
          <p:cNvSpPr/>
          <p:nvPr/>
        </p:nvSpPr>
        <p:spPr>
          <a:xfrm>
            <a:off x="793790" y="3820001"/>
            <a:ext cx="3978116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SPF (Sender Policy Framework)</a:t>
            </a:r>
            <a:endParaRPr b="0" i="0" sz="2200" u="none" cap="none" strike="noStrike"/>
          </a:p>
        </p:txBody>
      </p:sp>
      <p:sp>
        <p:nvSpPr>
          <p:cNvPr id="104" name="Google Shape;104;p22"/>
          <p:cNvSpPr/>
          <p:nvPr/>
        </p:nvSpPr>
        <p:spPr>
          <a:xfrm>
            <a:off x="793790" y="4755475"/>
            <a:ext cx="3978116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Verifies sender email domains.</a:t>
            </a:r>
            <a:endParaRPr b="0" i="0" sz="1750" u="none" cap="none" strike="noStrike"/>
          </a:p>
        </p:txBody>
      </p:sp>
      <p:sp>
        <p:nvSpPr>
          <p:cNvPr id="105" name="Google Shape;105;p22"/>
          <p:cNvSpPr/>
          <p:nvPr/>
        </p:nvSpPr>
        <p:spPr>
          <a:xfrm>
            <a:off x="5332928" y="3820001"/>
            <a:ext cx="3978116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DKIM (DomainKeys Identified Mail)</a:t>
            </a:r>
            <a:endParaRPr b="0" i="0" sz="2200" u="none" cap="none" strike="noStrike"/>
          </a:p>
        </p:txBody>
      </p:sp>
      <p:sp>
        <p:nvSpPr>
          <p:cNvPr id="106" name="Google Shape;106;p22"/>
          <p:cNvSpPr/>
          <p:nvPr/>
        </p:nvSpPr>
        <p:spPr>
          <a:xfrm>
            <a:off x="5332928" y="4755475"/>
            <a:ext cx="3978116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Ensures email integrity.</a:t>
            </a:r>
            <a:endParaRPr b="0" i="0" sz="1750" u="none" cap="none" strike="noStrike"/>
          </a:p>
        </p:txBody>
      </p:sp>
      <p:sp>
        <p:nvSpPr>
          <p:cNvPr id="107" name="Google Shape;107;p22"/>
          <p:cNvSpPr/>
          <p:nvPr/>
        </p:nvSpPr>
        <p:spPr>
          <a:xfrm>
            <a:off x="9872067" y="3820001"/>
            <a:ext cx="3978116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DMARC (Domain-based Message Authentication)</a:t>
            </a:r>
            <a:endParaRPr b="0" i="0" sz="2200" u="none" cap="none" strike="noStrike"/>
          </a:p>
        </p:txBody>
      </p:sp>
      <p:sp>
        <p:nvSpPr>
          <p:cNvPr id="108" name="Google Shape;108;p22"/>
          <p:cNvSpPr/>
          <p:nvPr/>
        </p:nvSpPr>
        <p:spPr>
          <a:xfrm>
            <a:off x="9872067" y="4755475"/>
            <a:ext cx="3978116" cy="7258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Prevents spoofing and phishing attacks.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4" name="Google Shape;114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3"/>
          <p:cNvSpPr/>
          <p:nvPr/>
        </p:nvSpPr>
        <p:spPr>
          <a:xfrm>
            <a:off x="6280190" y="1953101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Secure Email Gateways (SEG)</a:t>
            </a:r>
            <a:endParaRPr b="0" i="0" sz="4450" u="none" cap="none" strike="noStrike"/>
          </a:p>
        </p:txBody>
      </p:sp>
      <p:sp>
        <p:nvSpPr>
          <p:cNvPr id="116" name="Google Shape;116;p23"/>
          <p:cNvSpPr/>
          <p:nvPr/>
        </p:nvSpPr>
        <p:spPr>
          <a:xfrm>
            <a:off x="6280190" y="3965972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7" name="Google Shape;117;p23"/>
          <p:cNvSpPr/>
          <p:nvPr/>
        </p:nvSpPr>
        <p:spPr>
          <a:xfrm>
            <a:off x="6468904" y="4050983"/>
            <a:ext cx="132755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1</a:t>
            </a:r>
            <a:endParaRPr b="0" i="0" sz="2650" u="none" cap="none" strike="noStrike"/>
          </a:p>
        </p:txBody>
      </p:sp>
      <p:sp>
        <p:nvSpPr>
          <p:cNvPr id="118" name="Google Shape;118;p23"/>
          <p:cNvSpPr/>
          <p:nvPr/>
        </p:nvSpPr>
        <p:spPr>
          <a:xfrm>
            <a:off x="7017306" y="3965972"/>
            <a:ext cx="2927747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Filters emails for malware and phishing links.</a:t>
            </a:r>
            <a:endParaRPr b="0" i="0" sz="2200" u="none" cap="none" strike="noStrike"/>
          </a:p>
        </p:txBody>
      </p:sp>
      <p:sp>
        <p:nvSpPr>
          <p:cNvPr id="119" name="Google Shape;119;p23"/>
          <p:cNvSpPr/>
          <p:nvPr/>
        </p:nvSpPr>
        <p:spPr>
          <a:xfrm>
            <a:off x="10171867" y="3965972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0" name="Google Shape;120;p23"/>
          <p:cNvSpPr/>
          <p:nvPr/>
        </p:nvSpPr>
        <p:spPr>
          <a:xfrm>
            <a:off x="10329029" y="4050983"/>
            <a:ext cx="195977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2</a:t>
            </a:r>
            <a:endParaRPr b="0" i="0" sz="2650" u="none" cap="none" strike="noStrike"/>
          </a:p>
        </p:txBody>
      </p:sp>
      <p:sp>
        <p:nvSpPr>
          <p:cNvPr id="121" name="Google Shape;121;p23"/>
          <p:cNvSpPr/>
          <p:nvPr/>
        </p:nvSpPr>
        <p:spPr>
          <a:xfrm>
            <a:off x="10908983" y="3965972"/>
            <a:ext cx="2927747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Uses AI-based anomaly detection.</a:t>
            </a:r>
            <a:endParaRPr b="0" i="0" sz="2200" u="none" cap="none" strike="noStrike"/>
          </a:p>
        </p:txBody>
      </p:sp>
      <p:sp>
        <p:nvSpPr>
          <p:cNvPr id="122" name="Google Shape;122;p23"/>
          <p:cNvSpPr/>
          <p:nvPr/>
        </p:nvSpPr>
        <p:spPr>
          <a:xfrm>
            <a:off x="6280190" y="5510927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3" name="Google Shape;123;p23"/>
          <p:cNvSpPr/>
          <p:nvPr/>
        </p:nvSpPr>
        <p:spPr>
          <a:xfrm>
            <a:off x="6438543" y="5595938"/>
            <a:ext cx="193596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3</a:t>
            </a:r>
            <a:endParaRPr b="0" i="0" sz="2650" u="none" cap="none" strike="noStrike"/>
          </a:p>
        </p:txBody>
      </p:sp>
      <p:sp>
        <p:nvSpPr>
          <p:cNvPr id="124" name="Google Shape;124;p23"/>
          <p:cNvSpPr/>
          <p:nvPr/>
        </p:nvSpPr>
        <p:spPr>
          <a:xfrm>
            <a:off x="7017306" y="5510927"/>
            <a:ext cx="3401616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Encrypts sensitive emails.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24"/>
          <p:cNvSpPr/>
          <p:nvPr/>
        </p:nvSpPr>
        <p:spPr>
          <a:xfrm>
            <a:off x="793790" y="2725698"/>
            <a:ext cx="10876955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End-to-End Encryption for Secure Emails</a:t>
            </a:r>
            <a:endParaRPr b="0" i="0" sz="4450" u="none" cap="none" strike="noStrike"/>
          </a:p>
        </p:txBody>
      </p:sp>
      <p:sp>
        <p:nvSpPr>
          <p:cNvPr id="131" name="Google Shape;131;p24"/>
          <p:cNvSpPr/>
          <p:nvPr/>
        </p:nvSpPr>
        <p:spPr>
          <a:xfrm>
            <a:off x="793790" y="4001453"/>
            <a:ext cx="3472220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PGP (Pretty Good Privacy)</a:t>
            </a:r>
            <a:endParaRPr b="0" i="0" sz="2200" u="none" cap="none" strike="noStrike"/>
          </a:p>
        </p:txBody>
      </p:sp>
      <p:sp>
        <p:nvSpPr>
          <p:cNvPr id="132" name="Google Shape;132;p24"/>
          <p:cNvSpPr/>
          <p:nvPr/>
        </p:nvSpPr>
        <p:spPr>
          <a:xfrm>
            <a:off x="793790" y="4582597"/>
            <a:ext cx="6244709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Encrypts emails so only the recipient can decrypt them.</a:t>
            </a:r>
            <a:endParaRPr b="0" i="0" sz="1750" u="none" cap="none" strike="noStrike"/>
          </a:p>
        </p:txBody>
      </p:sp>
      <p:sp>
        <p:nvSpPr>
          <p:cNvPr id="133" name="Google Shape;133;p24"/>
          <p:cNvSpPr/>
          <p:nvPr/>
        </p:nvSpPr>
        <p:spPr>
          <a:xfrm>
            <a:off x="7599521" y="4001453"/>
            <a:ext cx="6244709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S/MIME (Secure/Multipurpose Internet Mail Extensions)</a:t>
            </a:r>
            <a:endParaRPr b="0" i="0" sz="2200" u="none" cap="none" strike="noStrike"/>
          </a:p>
        </p:txBody>
      </p:sp>
      <p:sp>
        <p:nvSpPr>
          <p:cNvPr id="134" name="Google Shape;134;p24"/>
          <p:cNvSpPr/>
          <p:nvPr/>
        </p:nvSpPr>
        <p:spPr>
          <a:xfrm>
            <a:off x="7599521" y="4936927"/>
            <a:ext cx="6244709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Digital signatures ensure email authenticity.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40" name="Google Shape;140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41" name="Google Shape;141;p25"/>
          <p:cNvSpPr/>
          <p:nvPr/>
        </p:nvSpPr>
        <p:spPr>
          <a:xfrm>
            <a:off x="6280190" y="1038939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Best Practices for Email Security</a:t>
            </a:r>
            <a:endParaRPr b="0" i="0" sz="4450" u="none" cap="none" strike="noStrike"/>
          </a:p>
        </p:txBody>
      </p:sp>
      <p:pic>
        <p:nvPicPr>
          <p:cNvPr descr="preencoded.png" id="142" name="Google Shape;142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6280190" y="2796659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43" name="Google Shape;143;p25"/>
          <p:cNvSpPr/>
          <p:nvPr/>
        </p:nvSpPr>
        <p:spPr>
          <a:xfrm>
            <a:off x="6280190" y="3590449"/>
            <a:ext cx="3608070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Do not click on links from unknown senders.</a:t>
            </a:r>
            <a:endParaRPr b="0" i="0" sz="2200" u="none" cap="none" strike="noStrike"/>
          </a:p>
        </p:txBody>
      </p:sp>
      <p:pic>
        <p:nvPicPr>
          <p:cNvPr descr="preencoded.png" id="144" name="Google Shape;144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228421" y="2796659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5"/>
          <p:cNvSpPr/>
          <p:nvPr/>
        </p:nvSpPr>
        <p:spPr>
          <a:xfrm>
            <a:off x="10228421" y="3590449"/>
            <a:ext cx="3608189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Verify email addresses before responding to requests.</a:t>
            </a:r>
            <a:endParaRPr b="0" i="0" sz="2200" u="none" cap="none" strike="noStrike"/>
          </a:p>
        </p:txBody>
      </p:sp>
      <p:pic>
        <p:nvPicPr>
          <p:cNvPr descr="preencoded.png" id="146" name="Google Shape;146;p2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280190" y="5333881"/>
            <a:ext cx="566976" cy="566976"/>
          </a:xfrm>
          <a:prstGeom prst="rect">
            <a:avLst/>
          </a:prstGeom>
          <a:noFill/>
          <a:ln>
            <a:noFill/>
          </a:ln>
        </p:spPr>
      </p:pic>
      <p:sp>
        <p:nvSpPr>
          <p:cNvPr id="147" name="Google Shape;147;p25"/>
          <p:cNvSpPr/>
          <p:nvPr/>
        </p:nvSpPr>
        <p:spPr>
          <a:xfrm>
            <a:off x="6280190" y="6127671"/>
            <a:ext cx="3608070" cy="106299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Use strong passwords and enable multi-factor authentication (MFA).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2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53" name="Google Shape;153;p2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835235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26"/>
          <p:cNvSpPr/>
          <p:nvPr/>
        </p:nvSpPr>
        <p:spPr>
          <a:xfrm>
            <a:off x="793790" y="4497586"/>
            <a:ext cx="9772412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Data Loss Prevention (DLP) for Email</a:t>
            </a:r>
            <a:endParaRPr b="0" i="0" sz="4450" u="none" cap="none" strike="noStrike"/>
          </a:p>
        </p:txBody>
      </p:sp>
      <p:sp>
        <p:nvSpPr>
          <p:cNvPr id="155" name="Google Shape;155;p26"/>
          <p:cNvSpPr/>
          <p:nvPr/>
        </p:nvSpPr>
        <p:spPr>
          <a:xfrm>
            <a:off x="793790" y="5801678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6" name="Google Shape;156;p26"/>
          <p:cNvSpPr/>
          <p:nvPr/>
        </p:nvSpPr>
        <p:spPr>
          <a:xfrm>
            <a:off x="982504" y="5886688"/>
            <a:ext cx="132755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1</a:t>
            </a:r>
            <a:endParaRPr b="0" i="0" sz="2650" u="none" cap="none" strike="noStrike"/>
          </a:p>
        </p:txBody>
      </p:sp>
      <p:sp>
        <p:nvSpPr>
          <p:cNvPr id="157" name="Google Shape;157;p26"/>
          <p:cNvSpPr/>
          <p:nvPr/>
        </p:nvSpPr>
        <p:spPr>
          <a:xfrm>
            <a:off x="1530906" y="5801678"/>
            <a:ext cx="3459242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Monitors outgoing emails for sensitive data leaks.</a:t>
            </a:r>
            <a:endParaRPr b="0" i="0" sz="2200" u="none" cap="none" strike="noStrike"/>
          </a:p>
        </p:txBody>
      </p:sp>
      <p:sp>
        <p:nvSpPr>
          <p:cNvPr id="158" name="Google Shape;158;p26"/>
          <p:cNvSpPr/>
          <p:nvPr/>
        </p:nvSpPr>
        <p:spPr>
          <a:xfrm>
            <a:off x="5216962" y="5801678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9" name="Google Shape;159;p26"/>
          <p:cNvSpPr/>
          <p:nvPr/>
        </p:nvSpPr>
        <p:spPr>
          <a:xfrm>
            <a:off x="5374124" y="5886688"/>
            <a:ext cx="195977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2</a:t>
            </a:r>
            <a:endParaRPr b="0" i="0" sz="2650" u="none" cap="none" strike="noStrike"/>
          </a:p>
        </p:txBody>
      </p:sp>
      <p:sp>
        <p:nvSpPr>
          <p:cNvPr id="160" name="Google Shape;160;p26"/>
          <p:cNvSpPr/>
          <p:nvPr/>
        </p:nvSpPr>
        <p:spPr>
          <a:xfrm>
            <a:off x="5954078" y="5801678"/>
            <a:ext cx="3459242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Blocks emails containing confidential information.</a:t>
            </a:r>
            <a:endParaRPr b="0" i="0" sz="2200" u="none" cap="none" strike="noStrike"/>
          </a:p>
        </p:txBody>
      </p:sp>
      <p:sp>
        <p:nvSpPr>
          <p:cNvPr id="161" name="Google Shape;161;p26"/>
          <p:cNvSpPr/>
          <p:nvPr/>
        </p:nvSpPr>
        <p:spPr>
          <a:xfrm>
            <a:off x="9640133" y="5801678"/>
            <a:ext cx="510302" cy="510302"/>
          </a:xfrm>
          <a:prstGeom prst="roundRect">
            <a:avLst>
              <a:gd fmla="val 18669" name="adj"/>
            </a:avLst>
          </a:prstGeom>
          <a:solidFill>
            <a:srgbClr val="E9E6FA"/>
          </a:solidFill>
          <a:ln cap="flat" cmpd="sng" w="9525">
            <a:solidFill>
              <a:srgbClr val="BDB8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26"/>
          <p:cNvSpPr/>
          <p:nvPr/>
        </p:nvSpPr>
        <p:spPr>
          <a:xfrm>
            <a:off x="9798487" y="5886688"/>
            <a:ext cx="193596" cy="34028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650"/>
              <a:buFont typeface="Outfit ExtraBold"/>
              <a:buNone/>
            </a:pPr>
            <a:r>
              <a:rPr b="1" i="0" lang="en-US" sz="265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3</a:t>
            </a:r>
            <a:endParaRPr b="0" i="0" sz="2650" u="none" cap="none" strike="noStrike"/>
          </a:p>
        </p:txBody>
      </p:sp>
      <p:sp>
        <p:nvSpPr>
          <p:cNvPr id="163" name="Google Shape;163;p26"/>
          <p:cNvSpPr/>
          <p:nvPr/>
        </p:nvSpPr>
        <p:spPr>
          <a:xfrm>
            <a:off x="10377249" y="5801678"/>
            <a:ext cx="3459242" cy="7086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A2742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Logs and audits email activities for compliance.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8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Google Shape;169;p27"/>
          <p:cNvSpPr/>
          <p:nvPr/>
        </p:nvSpPr>
        <p:spPr>
          <a:xfrm>
            <a:off x="793790" y="2902863"/>
            <a:ext cx="9994106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4450"/>
              <a:buFont typeface="Outfit ExtraBold"/>
              <a:buNone/>
            </a:pPr>
            <a:r>
              <a:rPr b="1" i="0" lang="en-US" sz="445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Secure E-Office Communication Tools</a:t>
            </a:r>
            <a:endParaRPr b="0" i="0" sz="4450" u="none" cap="none" strike="noStrike"/>
          </a:p>
        </p:txBody>
      </p:sp>
      <p:sp>
        <p:nvSpPr>
          <p:cNvPr id="170" name="Google Shape;170;p27"/>
          <p:cNvSpPr/>
          <p:nvPr/>
        </p:nvSpPr>
        <p:spPr>
          <a:xfrm>
            <a:off x="793790" y="4178617"/>
            <a:ext cx="5499973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Microsoft Teams &amp; Slack Security Settings</a:t>
            </a:r>
            <a:endParaRPr b="0" i="0" sz="2200" u="none" cap="none" strike="noStrike"/>
          </a:p>
        </p:txBody>
      </p:sp>
      <p:sp>
        <p:nvSpPr>
          <p:cNvPr id="171" name="Google Shape;171;p27"/>
          <p:cNvSpPr/>
          <p:nvPr/>
        </p:nvSpPr>
        <p:spPr>
          <a:xfrm>
            <a:off x="793790" y="4759762"/>
            <a:ext cx="6244709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Enforce access controls and encryption.</a:t>
            </a:r>
            <a:endParaRPr b="0" i="0" sz="1750" u="none" cap="none" strike="noStrike"/>
          </a:p>
        </p:txBody>
      </p:sp>
      <p:sp>
        <p:nvSpPr>
          <p:cNvPr id="172" name="Google Shape;172;p27"/>
          <p:cNvSpPr/>
          <p:nvPr/>
        </p:nvSpPr>
        <p:spPr>
          <a:xfrm>
            <a:off x="7599521" y="4178617"/>
            <a:ext cx="3030141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231971"/>
              </a:buClr>
              <a:buSzPts val="2200"/>
              <a:buFont typeface="Outfit ExtraBold"/>
              <a:buNone/>
            </a:pPr>
            <a:r>
              <a:rPr b="1" i="0" lang="en-US" sz="2200" u="none" cap="none" strike="noStrike">
                <a:solidFill>
                  <a:srgbClr val="231971"/>
                </a:solidFill>
                <a:latin typeface="Outfit ExtraBold"/>
                <a:ea typeface="Outfit ExtraBold"/>
                <a:cs typeface="Outfit ExtraBold"/>
                <a:sym typeface="Outfit ExtraBold"/>
              </a:rPr>
              <a:t>Zoom Meeting Security</a:t>
            </a:r>
            <a:endParaRPr b="0" i="0" sz="2200" u="none" cap="none" strike="noStrike"/>
          </a:p>
        </p:txBody>
      </p:sp>
      <p:sp>
        <p:nvSpPr>
          <p:cNvPr id="173" name="Google Shape;173;p27"/>
          <p:cNvSpPr/>
          <p:nvPr/>
        </p:nvSpPr>
        <p:spPr>
          <a:xfrm>
            <a:off x="7599521" y="4759762"/>
            <a:ext cx="6244709" cy="3629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2A2742"/>
              </a:buClr>
              <a:buSzPts val="1750"/>
              <a:buFont typeface="Arimo"/>
              <a:buNone/>
            </a:pPr>
            <a:r>
              <a:rPr b="0" i="0" lang="en-US" sz="1750" u="none" cap="none" strike="noStrike">
                <a:solidFill>
                  <a:srgbClr val="2A2742"/>
                </a:solidFill>
                <a:latin typeface="Arimo"/>
                <a:ea typeface="Arimo"/>
                <a:cs typeface="Arimo"/>
                <a:sym typeface="Arimo"/>
              </a:rPr>
              <a:t>Use password protection and waiting rooms.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